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785" r:id="rId4"/>
  </p:sldMasterIdLst>
  <p:notesMasterIdLst>
    <p:notesMasterId r:id="rId23"/>
  </p:notesMasterIdLst>
  <p:handoutMasterIdLst>
    <p:handoutMasterId r:id="rId24"/>
  </p:handoutMasterIdLst>
  <p:sldIdLst>
    <p:sldId id="675" r:id="rId5"/>
    <p:sldId id="676" r:id="rId6"/>
    <p:sldId id="677" r:id="rId7"/>
    <p:sldId id="678" r:id="rId8"/>
    <p:sldId id="679" r:id="rId9"/>
    <p:sldId id="680" r:id="rId10"/>
    <p:sldId id="682" r:id="rId11"/>
    <p:sldId id="689" r:id="rId12"/>
    <p:sldId id="690" r:id="rId13"/>
    <p:sldId id="706" r:id="rId14"/>
    <p:sldId id="681" r:id="rId15"/>
    <p:sldId id="707" r:id="rId16"/>
    <p:sldId id="685" r:id="rId17"/>
    <p:sldId id="708" r:id="rId18"/>
    <p:sldId id="704" r:id="rId19"/>
    <p:sldId id="705" r:id="rId20"/>
    <p:sldId id="693" r:id="rId21"/>
    <p:sldId id="688" r:id="rId22"/>
  </p:sldIdLst>
  <p:sldSz cx="9144000" cy="6858000" type="screen4x3"/>
  <p:notesSz cx="9866313" cy="6735763"/>
  <p:embeddedFontLst>
    <p:embeddedFont>
      <p:font typeface="Consolas" panose="020B0609020204030204" pitchFamily="49" charset="0"/>
      <p:regular r:id="rId25"/>
      <p:bold r:id="rId26"/>
      <p:italic r:id="rId27"/>
      <p:boldItalic r:id="rId28"/>
    </p:embeddedFont>
    <p:embeddedFont>
      <p:font typeface="맑은 고딕" panose="020B0503020000020004" pitchFamily="50" charset="-127"/>
      <p:regular r:id="rId29"/>
      <p:bold r:id="rId30"/>
    </p:embeddedFont>
    <p:embeddedFont>
      <p:font typeface="함초롬돋움" panose="020B0604000101010101" pitchFamily="50" charset="-127"/>
      <p:regular r:id="rId31"/>
      <p:bold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8">
          <p15:clr>
            <a:srgbClr val="A4A3A4"/>
          </p15:clr>
        </p15:guide>
        <p15:guide id="2" pos="287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jhdjh@korea.edu" initials="d" lastIdx="1" clrIdx="0">
    <p:extLst>
      <p:ext uri="{19B8F6BF-5375-455C-9EA6-DF929625EA0E}">
        <p15:presenceInfo xmlns:p15="http://schemas.microsoft.com/office/powerpoint/2012/main" userId="djhdjh@korea.edu" providerId="None"/>
      </p:ext>
    </p:extLst>
  </p:cmAuthor>
  <p:cmAuthor id="2" name="도재형[ 학부재학 / 컴퓨터학과 ]" initials="도학/컴]" lastIdx="1" clrIdx="1">
    <p:extLst>
      <p:ext uri="{19B8F6BF-5375-455C-9EA6-DF929625EA0E}">
        <p15:presenceInfo xmlns:p15="http://schemas.microsoft.com/office/powerpoint/2012/main" userId="도재형[ 학부재학 / 컴퓨터학과 ]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FF0000"/>
    <a:srgbClr val="F17FE9"/>
    <a:srgbClr val="3B6A45"/>
    <a:srgbClr val="7F317D"/>
    <a:srgbClr val="EC4B3D"/>
    <a:srgbClr val="FFC9FF"/>
    <a:srgbClr val="FF99FF"/>
    <a:srgbClr val="800000"/>
    <a:srgbClr val="FF5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097" autoAdjust="0"/>
  </p:normalViewPr>
  <p:slideViewPr>
    <p:cSldViewPr snapToGrid="0">
      <p:cViewPr varScale="1">
        <p:scale>
          <a:sx n="138" d="100"/>
          <a:sy n="138" d="100"/>
        </p:scale>
        <p:origin x="2454" y="90"/>
      </p:cViewPr>
      <p:guideLst>
        <p:guide orient="horz" pos="2158"/>
        <p:guide pos="2878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6" d="100"/>
          <a:sy n="66" d="100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font" Target="fonts/font2.fntdata"/><Relationship Id="rId21" Type="http://schemas.openxmlformats.org/officeDocument/2006/relationships/slide" Target="slides/slide17.xml"/><Relationship Id="rId34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font" Target="fonts/font1.fntdata"/><Relationship Id="rId33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font" Target="fonts/font5.fntdata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32" Type="http://schemas.openxmlformats.org/officeDocument/2006/relationships/font" Target="fonts/font8.fntdata"/><Relationship Id="rId37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4.fntdata"/><Relationship Id="rId36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font" Target="fonts/font7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587733" y="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C324D04-7639-4831-8EFB-E99592B700AC}" type="datetimeFigureOut">
              <a:rPr lang="ko-KR" altLang="en-US" smtClean="0"/>
              <a:t>2023-04-01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1" y="6397620"/>
            <a:ext cx="4276255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587733" y="6397620"/>
            <a:ext cx="4276254" cy="33814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CDE7B6-E1CA-4D43-BB3B-2407EE7A5DF5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174629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3248025" y="504825"/>
            <a:ext cx="3370263" cy="25273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986632" y="3199488"/>
            <a:ext cx="7893050" cy="3031093"/>
          </a:xfrm>
          <a:prstGeom prst="rect">
            <a:avLst/>
          </a:prstGeom>
        </p:spPr>
        <p:txBody>
          <a:bodyPr vert="horz" lIns="91440" tIns="45720" rIns="91440" bIns="45720">
            <a:normAutofit/>
          </a:bodyPr>
          <a:lstStyle/>
          <a:p>
            <a:pPr lvl="0">
              <a:defRPr lang="ko-KR" altLang="en-US"/>
            </a:pPr>
            <a:r>
              <a:rPr lang="ko-KR" altLang="en-US"/>
              <a:t>마스터 텍스트 스타일을 편집합니다</a:t>
            </a:r>
          </a:p>
          <a:p>
            <a:pPr lvl="1">
              <a:defRPr lang="ko-KR" altLang="en-US"/>
            </a:pPr>
            <a:r>
              <a:rPr lang="ko-KR" altLang="en-US"/>
              <a:t>둘째 수준</a:t>
            </a:r>
          </a:p>
          <a:p>
            <a:pPr lvl="2">
              <a:defRPr lang="ko-KR" altLang="en-US"/>
            </a:pPr>
            <a:r>
              <a:rPr lang="ko-KR" altLang="en-US"/>
              <a:t>셋째 수준</a:t>
            </a:r>
          </a:p>
          <a:p>
            <a:pPr lvl="3">
              <a:defRPr lang="ko-KR" altLang="en-US"/>
            </a:pPr>
            <a:r>
              <a:rPr lang="ko-KR" altLang="en-US"/>
              <a:t>넷째 수준</a:t>
            </a:r>
          </a:p>
          <a:p>
            <a:pPr lvl="4">
              <a:defRPr lang="ko-KR" altLang="en-US"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1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 lang="ko-KR" altLang="en-US"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588627" y="6397806"/>
            <a:ext cx="4275403" cy="336788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 lang="ko-KR" altLang="en-US"/>
            </a:pPr>
            <a:fld id="{09F4262C-968C-4EE9-8164-CE16364706B3}" type="slidenum">
              <a:rPr lang="ko-KR" altLang="en-US"/>
              <a:pPr lvl="0">
                <a:defRPr lang="ko-KR" altLang="en-US"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564498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273449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644457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28765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5011199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257432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09F4262C-968C-4EE9-8164-CE16364706B3}" type="slidenum">
              <a:rPr lang="ko-KR" altLang="en-US" smtClean="0"/>
              <a:pPr lvl="0">
                <a:defRPr lang="ko-KR" altLang="en-US"/>
              </a:pPr>
              <a:t>17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96313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 hasCustomPrompt="1"/>
          </p:nvPr>
        </p:nvSpPr>
        <p:spPr>
          <a:xfrm>
            <a:off x="422371" y="2093553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 hasCustomPrompt="1"/>
          </p:nvPr>
        </p:nvSpPr>
        <p:spPr>
          <a:xfrm>
            <a:off x="1133371" y="3265934"/>
            <a:ext cx="6858000" cy="216024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600" b="0">
                <a:latin typeface="+mn-lt"/>
                <a:ea typeface="+mj-ea"/>
                <a:cs typeface="Arial" panose="020B0604020202020204" pitchFamily="34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 altLang="ko-KR"/>
              <a:t>Author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  <p:grpSp>
        <p:nvGrpSpPr>
          <p:cNvPr id="18" name="그룹 17"/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10" name="직사각형 9"/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2" name="직사각형 11"/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3" name="직사각형 12"/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9635954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163268" y="152636"/>
            <a:ext cx="7886700" cy="588053"/>
          </a:xfrm>
          <a:prstGeom prst="rect">
            <a:avLst/>
          </a:prstGeom>
        </p:spPr>
        <p:txBody>
          <a:bodyPr/>
          <a:lstStyle>
            <a:lvl1pPr>
              <a:defRPr b="1">
                <a:latin typeface="+mj-lt"/>
                <a:ea typeface="+mj-ea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7" name="그룹 6"/>
          <p:cNvGrpSpPr/>
          <p:nvPr userDrawn="1"/>
        </p:nvGrpSpPr>
        <p:grpSpPr>
          <a:xfrm>
            <a:off x="0" y="782712"/>
            <a:ext cx="7200000" cy="54000"/>
            <a:chOff x="0" y="764704"/>
            <a:chExt cx="7200000" cy="54000"/>
          </a:xfrm>
        </p:grpSpPr>
        <p:sp>
          <p:nvSpPr>
            <p:cNvPr id="8" name="직사각형 7"/>
            <p:cNvSpPr/>
            <p:nvPr/>
          </p:nvSpPr>
          <p:spPr>
            <a:xfrm>
              <a:off x="0" y="764704"/>
              <a:ext cx="720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/>
            <p:cNvSpPr/>
            <p:nvPr userDrawn="1"/>
          </p:nvSpPr>
          <p:spPr>
            <a:xfrm>
              <a:off x="5751515" y="764704"/>
              <a:ext cx="72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0" name="직사각형 9"/>
            <p:cNvSpPr/>
            <p:nvPr userDrawn="1"/>
          </p:nvSpPr>
          <p:spPr>
            <a:xfrm>
              <a:off x="5023030" y="764704"/>
              <a:ext cx="36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11" name="직사각형 10"/>
            <p:cNvSpPr/>
            <p:nvPr userDrawn="1"/>
          </p:nvSpPr>
          <p:spPr>
            <a:xfrm>
              <a:off x="4654545" y="764704"/>
              <a:ext cx="180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7" name="텍스트 개체 틀 16"/>
          <p:cNvSpPr>
            <a:spLocks noGrp="1"/>
          </p:cNvSpPr>
          <p:nvPr>
            <p:ph type="body" sz="quarter" idx="13" hasCustomPrompt="1"/>
          </p:nvPr>
        </p:nvSpPr>
        <p:spPr>
          <a:xfrm>
            <a:off x="521550" y="1088740"/>
            <a:ext cx="8100900" cy="5040312"/>
          </a:xfrm>
          <a:prstGeom prst="rect">
            <a:avLst/>
          </a:prstGeom>
        </p:spPr>
        <p:txBody>
          <a:bodyPr>
            <a:normAutofit/>
          </a:bodyPr>
          <a:lstStyle>
            <a:lvl1pPr latinLnBrk="0">
              <a:defRPr sz="1800" b="0">
                <a:latin typeface="+mn-lt"/>
                <a:ea typeface="+mn-ea"/>
                <a:cs typeface="Arial" panose="020B0604020202020204" pitchFamily="34" charset="0"/>
              </a:defRPr>
            </a:lvl1pPr>
            <a:lvl2pPr latinLnBrk="0">
              <a:defRPr sz="1600">
                <a:latin typeface="+mn-lt"/>
                <a:ea typeface="+mn-ea"/>
                <a:cs typeface="Arial" panose="020B0604020202020204" pitchFamily="34" charset="0"/>
              </a:defRPr>
            </a:lvl2pPr>
            <a:lvl3pPr latinLnBrk="0">
              <a:defRPr sz="1400">
                <a:latin typeface="+mn-lt"/>
                <a:ea typeface="+mn-ea"/>
                <a:cs typeface="Arial" panose="020B0604020202020204" pitchFamily="34" charset="0"/>
              </a:defRPr>
            </a:lvl3pPr>
            <a:lvl4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4pPr>
            <a:lvl5pPr latinLnBrk="0">
              <a:defRPr sz="1200">
                <a:latin typeface="+mn-lt"/>
                <a:ea typeface="+mn-ea"/>
                <a:cs typeface="Arial" panose="020B0604020202020204" pitchFamily="34" charset="0"/>
              </a:defRPr>
            </a:lvl5pPr>
          </a:lstStyle>
          <a:p>
            <a:pPr lvl="0"/>
            <a:r>
              <a:rPr lang="en-US" altLang="ko-KR"/>
              <a:t>Contents</a:t>
            </a:r>
            <a:endParaRPr lang="ko-KR" altLang="en-US"/>
          </a:p>
          <a:p>
            <a:pPr lvl="1"/>
            <a:r>
              <a:rPr lang="en-US" altLang="ko-KR"/>
              <a:t>Second Contents</a:t>
            </a:r>
            <a:endParaRPr lang="ko-KR" altLang="en-US"/>
          </a:p>
          <a:p>
            <a:pPr lvl="2"/>
            <a:r>
              <a:rPr lang="en-US" altLang="ko-KR"/>
              <a:t>Third Contents</a:t>
            </a:r>
            <a:endParaRPr lang="ko-KR" altLang="en-US"/>
          </a:p>
          <a:p>
            <a:pPr lvl="3"/>
            <a:r>
              <a:rPr lang="en-US" altLang="ko-KR"/>
              <a:t>Fourth Contents</a:t>
            </a:r>
            <a:endParaRPr lang="ko-KR" altLang="en-US"/>
          </a:p>
          <a:p>
            <a:pPr lvl="4"/>
            <a:r>
              <a:rPr lang="en-US" altLang="ko-KR"/>
              <a:t>Fifth Contents</a:t>
            </a:r>
            <a:endParaRPr lang="ko-KR" altLang="en-US"/>
          </a:p>
        </p:txBody>
      </p:sp>
      <p:sp>
        <p:nvSpPr>
          <p:cNvPr id="14" name="슬라이드 번호 개체 틀 2">
            <a:extLst>
              <a:ext uri="{FF2B5EF4-FFF2-40B4-BE49-F238E27FC236}">
                <a16:creationId xmlns:a16="http://schemas.microsoft.com/office/drawing/2014/main" id="{D140823A-69AD-4D0E-A2C9-9CA6ADC518D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76570" y="6485330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42364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1">
            <a:extLst>
              <a:ext uri="{FF2B5EF4-FFF2-40B4-BE49-F238E27FC236}">
                <a16:creationId xmlns:a16="http://schemas.microsoft.com/office/drawing/2014/main" id="{59A60737-A25A-4DFF-A124-1EC0100A5CAB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422371" y="2103078"/>
            <a:ext cx="8280000" cy="893874"/>
          </a:xfrm>
          <a:prstGeom prst="rect">
            <a:avLst/>
          </a:prstGeom>
        </p:spPr>
        <p:txBody>
          <a:bodyPr anchor="b"/>
          <a:lstStyle>
            <a:lvl1pPr algn="ctr">
              <a:defRPr lang="en-US" altLang="ko-KR" sz="2400" dirty="0">
                <a:latin typeface="+mn-lt"/>
              </a:defRPr>
            </a:lvl1pPr>
          </a:lstStyle>
          <a:p>
            <a:r>
              <a:rPr lang="en-US" altLang="ko-KR"/>
              <a:t>Title</a:t>
            </a:r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01B3C130-E8E9-49E9-886D-94F8960E643B}"/>
              </a:ext>
            </a:extLst>
          </p:cNvPr>
          <p:cNvGrpSpPr/>
          <p:nvPr userDrawn="1"/>
        </p:nvGrpSpPr>
        <p:grpSpPr>
          <a:xfrm>
            <a:off x="422371" y="3032956"/>
            <a:ext cx="8280000" cy="54000"/>
            <a:chOff x="432000" y="2636568"/>
            <a:chExt cx="8280000" cy="54000"/>
          </a:xfrm>
        </p:grpSpPr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7EADA55-1873-4D50-A383-E64F13D81737}"/>
                </a:ext>
              </a:extLst>
            </p:cNvPr>
            <p:cNvSpPr/>
            <p:nvPr/>
          </p:nvSpPr>
          <p:spPr>
            <a:xfrm>
              <a:off x="432000" y="2636568"/>
              <a:ext cx="8280000" cy="5400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C9A774F6-5171-4CE3-9412-5FC1E35308F1}"/>
                </a:ext>
              </a:extLst>
            </p:cNvPr>
            <p:cNvSpPr/>
            <p:nvPr/>
          </p:nvSpPr>
          <p:spPr>
            <a:xfrm>
              <a:off x="7046242" y="2636568"/>
              <a:ext cx="828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69550D14-A615-4DFF-BEE1-4128AE074C8A}"/>
                </a:ext>
              </a:extLst>
            </p:cNvPr>
            <p:cNvSpPr/>
            <p:nvPr/>
          </p:nvSpPr>
          <p:spPr>
            <a:xfrm>
              <a:off x="6208484" y="2636568"/>
              <a:ext cx="414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1BF706AF-6E8A-46EC-B26B-120EFD8A6E3A}"/>
                </a:ext>
              </a:extLst>
            </p:cNvPr>
            <p:cNvSpPr/>
            <p:nvPr/>
          </p:nvSpPr>
          <p:spPr>
            <a:xfrm>
              <a:off x="5784727" y="2636568"/>
              <a:ext cx="207000" cy="54000"/>
            </a:xfrm>
            <a:prstGeom prst="rect">
              <a:avLst/>
            </a:prstGeom>
            <a:solidFill>
              <a:schemeClr val="bg1">
                <a:lumMod val="65000"/>
              </a:schemeClr>
            </a:solidFill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 lang="ko-KR" altLang="en-US"/>
              </a:pPr>
              <a:endParaRPr lang="ko-KR" altLang="en-US">
                <a:latin typeface="+mj-ea"/>
                <a:ea typeface="+mj-ea"/>
              </a:endParaRPr>
            </a:p>
          </p:txBody>
        </p:sp>
      </p:grpSp>
      <p:sp>
        <p:nvSpPr>
          <p:cNvPr id="10" name="슬라이드 번호 개체 틀 5">
            <a:extLst>
              <a:ext uri="{FF2B5EF4-FFF2-40B4-BE49-F238E27FC236}">
                <a16:creationId xmlns:a16="http://schemas.microsoft.com/office/drawing/2014/main" id="{9C0F5E6C-DD5D-421F-8FB3-CD27D5EC9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  <a:prstGeom prst="rect">
            <a:avLst/>
          </a:prstGeom>
        </p:spPr>
        <p:txBody>
          <a:bodyPr/>
          <a:lstStyle>
            <a:lvl1pPr>
              <a:defRPr>
                <a:latin typeface="+mj-ea"/>
                <a:ea typeface="+mj-ea"/>
              </a:defRPr>
            </a:lvl1pPr>
          </a:lstStyle>
          <a:p>
            <a:fld id="{800C6A38-4290-41DD-B95C-4155372FD4AF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25956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직사각형 26"/>
          <p:cNvSpPr/>
          <p:nvPr/>
        </p:nvSpPr>
        <p:spPr>
          <a:xfrm>
            <a:off x="0" y="6597440"/>
            <a:ext cx="9144000" cy="26056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200">
                <a:latin typeface="+mj-ea"/>
                <a:ea typeface="+mj-ea"/>
              </a:rPr>
              <a:t>Media Lab</a:t>
            </a:r>
            <a:endParaRPr lang="ko-KR" altLang="en-US" sz="1200">
              <a:latin typeface="+mj-ea"/>
              <a:ea typeface="+mj-ea"/>
            </a:endParaRPr>
          </a:p>
        </p:txBody>
      </p:sp>
      <p:sp>
        <p:nvSpPr>
          <p:cNvPr id="32" name="직사각형 31"/>
          <p:cNvSpPr/>
          <p:nvPr/>
        </p:nvSpPr>
        <p:spPr>
          <a:xfrm>
            <a:off x="8676570" y="6398318"/>
            <a:ext cx="396000" cy="3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34" name="직사각형 33"/>
          <p:cNvSpPr/>
          <p:nvPr userDrawn="1"/>
        </p:nvSpPr>
        <p:spPr>
          <a:xfrm>
            <a:off x="8694570" y="6416318"/>
            <a:ext cx="360000" cy="360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endParaRPr lang="ko-KR" altLang="en-US" sz="1000" b="1">
              <a:latin typeface="+mj-ea"/>
              <a:ea typeface="+mj-ea"/>
            </a:endParaRPr>
          </a:p>
        </p:txBody>
      </p:sp>
      <p:sp>
        <p:nvSpPr>
          <p:cNvPr id="35" name="타원 34"/>
          <p:cNvSpPr/>
          <p:nvPr/>
        </p:nvSpPr>
        <p:spPr>
          <a:xfrm>
            <a:off x="8720189" y="6447742"/>
            <a:ext cx="110787" cy="110787"/>
          </a:xfrm>
          <a:prstGeom prst="ellipse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+mj-ea"/>
              <a:ea typeface="+mj-ea"/>
            </a:endParaRPr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76570" y="6485330"/>
            <a:ext cx="378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bg1"/>
                </a:solidFill>
                <a:latin typeface="+mj-ea"/>
                <a:ea typeface="+mj-ea"/>
              </a:defRPr>
            </a:lvl1pPr>
          </a:lstStyle>
          <a:p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85930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3" r:id="rId1"/>
    <p:sldLayoutId id="2147483774" r:id="rId2"/>
    <p:sldLayoutId id="2147483775" r:id="rId3"/>
  </p:sldLayoutIdLst>
  <p:hf hdr="0" dt="0"/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3200" b="1" kern="1200">
          <a:solidFill>
            <a:schemeClr val="tx1"/>
          </a:solidFill>
          <a:latin typeface="+mj-ea"/>
          <a:ea typeface="+mj-ea"/>
          <a:cs typeface="+mj-cs"/>
        </a:defRPr>
      </a:lvl1pPr>
    </p:titleStyle>
    <p:bodyStyle>
      <a:lvl1pPr marL="171450" indent="-171450" algn="l" defTabSz="685800" rtl="0" eaLnBrk="1" latinLnBrk="1" hangingPunct="1">
        <a:lnSpc>
          <a:spcPct val="150000"/>
        </a:lnSpc>
        <a:spcBef>
          <a:spcPts val="750"/>
        </a:spcBef>
        <a:buFont typeface="Wingdings" panose="05000000000000000000" pitchFamily="2" charset="2"/>
        <a:buChar char="§"/>
        <a:defRPr sz="21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1pPr>
      <a:lvl2pPr marL="5143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2pPr>
      <a:lvl3pPr marL="8572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3pPr>
      <a:lvl4pPr marL="12001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4pPr>
      <a:lvl5pPr marL="1543050" indent="-171450" algn="l" defTabSz="685800" rtl="0" eaLnBrk="1" latinLnBrk="1" hangingPunct="1">
        <a:lnSpc>
          <a:spcPct val="15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ea"/>
          <a:ea typeface="+mn-ea"/>
          <a:cs typeface="Arial" panose="020B0604020202020204" pitchFamily="34" charset="0"/>
        </a:defRPr>
      </a:lvl5pPr>
      <a:lvl6pPr marL="18859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1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3.xml"/><Relationship Id="rId3" Type="http://schemas.microsoft.com/office/2007/relationships/media" Target="../media/media2.mp4"/><Relationship Id="rId7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video" Target="../media/media3.mp4"/><Relationship Id="rId11" Type="http://schemas.openxmlformats.org/officeDocument/2006/relationships/image" Target="../media/image14.png"/><Relationship Id="rId5" Type="http://schemas.microsoft.com/office/2007/relationships/media" Target="../media/media3.mp4"/><Relationship Id="rId10" Type="http://schemas.openxmlformats.org/officeDocument/2006/relationships/image" Target="../media/image13.png"/><Relationship Id="rId4" Type="http://schemas.openxmlformats.org/officeDocument/2006/relationships/video" Target="../media/media2.mp4"/><Relationship Id="rId9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notesSlide" Target="../notesSlides/notesSlide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mailto:2023.cg.ta@gmail.com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hyperlink" Target="https://developer.android.com/studio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9">
            <a:extLst>
              <a:ext uri="{FF2B5EF4-FFF2-40B4-BE49-F238E27FC236}">
                <a16:creationId xmlns:a16="http://schemas.microsoft.com/office/drawing/2014/main" id="{FA4143FF-47BD-4F41-95E3-78A3C63C6B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22371" y="2093553"/>
            <a:ext cx="8280000" cy="893874"/>
          </a:xfrm>
        </p:spPr>
        <p:txBody>
          <a:bodyPr/>
          <a:lstStyle/>
          <a:p>
            <a:pPr algn="l"/>
            <a:r>
              <a:rPr lang="en-US" altLang="ko-KR" sz="4000"/>
              <a:t>Homework 1</a:t>
            </a:r>
            <a:endParaRPr lang="ko-KR" altLang="en-US" sz="4000"/>
          </a:p>
        </p:txBody>
      </p:sp>
      <p:sp>
        <p:nvSpPr>
          <p:cNvPr id="11" name="부제목 10">
            <a:extLst>
              <a:ext uri="{FF2B5EF4-FFF2-40B4-BE49-F238E27FC236}">
                <a16:creationId xmlns:a16="http://schemas.microsoft.com/office/drawing/2014/main" id="{1B7EF4E0-8CD3-4332-96FF-AC05B7EFC1B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33475" y="3870326"/>
            <a:ext cx="6858000" cy="1555749"/>
          </a:xfrm>
        </p:spPr>
        <p:txBody>
          <a:bodyPr>
            <a:normAutofit/>
          </a:bodyPr>
          <a:lstStyle/>
          <a:p>
            <a:r>
              <a:rPr lang="en-US" altLang="ko-KR" sz="2000"/>
              <a:t>COSE331 Computer Graphics</a:t>
            </a:r>
            <a:endParaRPr lang="ko-KR" altLang="en-US" sz="200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41B0216-4BEA-4DA4-9004-EC8180B716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76456" y="6484255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28228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038B9D8-4F60-467A-ADAF-3F36E6208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68" y="152636"/>
            <a:ext cx="7886700" cy="588053"/>
          </a:xfrm>
        </p:spPr>
        <p:txBody>
          <a:bodyPr/>
          <a:lstStyle/>
          <a:p>
            <a:r>
              <a:rPr lang="en-US" altLang="ko-KR"/>
              <a:t>Problem 1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D16602C-EAA8-453A-9F51-2F17895C6CE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1550" y="1088740"/>
            <a:ext cx="8100900" cy="5040312"/>
          </a:xfrm>
        </p:spPr>
        <p:txBody>
          <a:bodyPr/>
          <a:lstStyle/>
          <a:p>
            <a:r>
              <a:rPr lang="en-US" altLang="ko-KR" dirty="0"/>
              <a:t>clip-space </a:t>
            </a:r>
            <a:r>
              <a:rPr lang="en-US" altLang="ko-KR" b="1" dirty="0"/>
              <a:t>vertex position</a:t>
            </a:r>
            <a:r>
              <a:rPr lang="ko-KR" altLang="en-US" dirty="0"/>
              <a:t>과 </a:t>
            </a:r>
            <a:r>
              <a:rPr lang="en-US" altLang="ko-KR" dirty="0"/>
              <a:t>world-space </a:t>
            </a:r>
            <a:r>
              <a:rPr lang="en-US" altLang="ko-KR" b="1" dirty="0"/>
              <a:t>vertex normal</a:t>
            </a:r>
            <a:r>
              <a:rPr lang="ko-KR" altLang="en-US" dirty="0"/>
              <a:t>을 계산한다</a:t>
            </a:r>
            <a:r>
              <a:rPr lang="en-US" altLang="ko-KR" dirty="0"/>
              <a:t>.</a:t>
            </a:r>
          </a:p>
          <a:p>
            <a:r>
              <a:rPr lang="en-US" altLang="ko-KR" b="1" dirty="0"/>
              <a:t>texture coordinates</a:t>
            </a:r>
            <a:r>
              <a:rPr lang="ko-KR" altLang="en-US" dirty="0"/>
              <a:t>는 그대로 </a:t>
            </a:r>
            <a:r>
              <a:rPr lang="en-US" altLang="ko-KR" dirty="0"/>
              <a:t>rasterizer</a:t>
            </a:r>
            <a:r>
              <a:rPr lang="ko-KR" altLang="en-US" dirty="0"/>
              <a:t>로 전달된다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/>
              <a:t>회색 평면 아래의 주전자 부분을 </a:t>
            </a:r>
            <a:r>
              <a:rPr lang="en-US" altLang="ko-KR" b="1" dirty="0"/>
              <a:t>1.5</a:t>
            </a:r>
            <a:r>
              <a:rPr lang="ko-KR" altLang="en-US" dirty="0"/>
              <a:t>배 확대한다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회색 평면은 월드 공간의 </a:t>
            </a:r>
            <a:r>
              <a:rPr lang="en-US" altLang="ko-KR" dirty="0"/>
              <a:t>XZ </a:t>
            </a:r>
            <a:r>
              <a:rPr lang="ko-KR" altLang="en-US" dirty="0"/>
              <a:t>평면을 나타낸다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819B4B0-B3A8-4227-9ACA-8C14AC0969E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76570" y="6485330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10</a:t>
            </a:fld>
            <a:endParaRPr lang="ko-KR" altLang="en-US"/>
          </a:p>
        </p:txBody>
      </p:sp>
      <p:grpSp>
        <p:nvGrpSpPr>
          <p:cNvPr id="9" name="그룹 8">
            <a:extLst>
              <a:ext uri="{FF2B5EF4-FFF2-40B4-BE49-F238E27FC236}">
                <a16:creationId xmlns:a16="http://schemas.microsoft.com/office/drawing/2014/main" id="{042BD685-C6DB-78A3-2465-9817AC739ED6}"/>
              </a:ext>
            </a:extLst>
          </p:cNvPr>
          <p:cNvGrpSpPr/>
          <p:nvPr/>
        </p:nvGrpSpPr>
        <p:grpSpPr>
          <a:xfrm>
            <a:off x="1236985" y="3929550"/>
            <a:ext cx="6670030" cy="2199502"/>
            <a:chOff x="249893" y="3163694"/>
            <a:chExt cx="8217730" cy="2709870"/>
          </a:xfrm>
        </p:grpSpPr>
        <p:sp>
          <p:nvSpPr>
            <p:cNvPr id="24" name="화살표: 오른쪽 23">
              <a:extLst>
                <a:ext uri="{FF2B5EF4-FFF2-40B4-BE49-F238E27FC236}">
                  <a16:creationId xmlns:a16="http://schemas.microsoft.com/office/drawing/2014/main" id="{2FAB341F-F036-EC01-DD69-494C8AFFC50F}"/>
                </a:ext>
              </a:extLst>
            </p:cNvPr>
            <p:cNvSpPr/>
            <p:nvPr/>
          </p:nvSpPr>
          <p:spPr>
            <a:xfrm>
              <a:off x="4141743" y="4388326"/>
              <a:ext cx="544865" cy="250736"/>
            </a:xfrm>
            <a:prstGeom prst="rightArrow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D83B2DF4-C754-3D51-B270-776F83EF270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4" b="17676"/>
            <a:stretch/>
          </p:blipFill>
          <p:spPr>
            <a:xfrm>
              <a:off x="249893" y="3173564"/>
              <a:ext cx="3349530" cy="2700000"/>
            </a:xfrm>
            <a:prstGeom prst="rect">
              <a:avLst/>
            </a:prstGeom>
          </p:spPr>
        </p:pic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0E653AF8-A190-6AD3-EDE6-3912BDDF0C6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31944" b="17676"/>
            <a:stretch/>
          </p:blipFill>
          <p:spPr>
            <a:xfrm>
              <a:off x="5118093" y="3163694"/>
              <a:ext cx="3349530" cy="27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94870405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70CA9D7-4CCD-43B2-9E2B-03327F9B2B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3268" y="152636"/>
            <a:ext cx="7886700" cy="588053"/>
          </a:xfrm>
        </p:spPr>
        <p:txBody>
          <a:bodyPr/>
          <a:lstStyle/>
          <a:p>
            <a:r>
              <a:rPr lang="en-US" altLang="ko-KR"/>
              <a:t>Problem 1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6F03143-D495-4492-9935-87B6621E4F4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21550" y="1088740"/>
            <a:ext cx="8100900" cy="5040312"/>
          </a:xfrm>
        </p:spPr>
        <p:txBody>
          <a:bodyPr/>
          <a:lstStyle/>
          <a:p>
            <a:r>
              <a:rPr lang="en-US" altLang="ko-KR" dirty="0"/>
              <a:t>Fill in some lines in the vertex shader.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app/</a:t>
            </a:r>
            <a:r>
              <a:rPr lang="en-US" altLang="ko-KR" dirty="0" err="1">
                <a:latin typeface="Consolas" panose="020B0609020204030204" pitchFamily="49" charset="0"/>
              </a:rPr>
              <a:t>src</a:t>
            </a:r>
            <a:r>
              <a:rPr lang="en-US" altLang="ko-KR" dirty="0">
                <a:latin typeface="Consolas" panose="020B0609020204030204" pitchFamily="49" charset="0"/>
              </a:rPr>
              <a:t>/main/assets/</a:t>
            </a:r>
            <a:r>
              <a:rPr lang="en-US" altLang="ko-KR" dirty="0" err="1">
                <a:latin typeface="Consolas" panose="020B0609020204030204" pitchFamily="49" charset="0"/>
              </a:rPr>
              <a:t>vertex.glsl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044EDE6-1EA8-4C87-A229-7B6317A5038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8676570" y="6485330"/>
            <a:ext cx="378000" cy="365125"/>
          </a:xfrm>
        </p:spPr>
        <p:txBody>
          <a:bodyPr/>
          <a:lstStyle/>
          <a:p>
            <a:fld id="{800C6A38-4290-41DD-B95C-4155372FD4AF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BDC17D0-5366-038A-0168-0EB3C31353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6000" y="2529052"/>
            <a:ext cx="3992000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00612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1E033D-9849-4B3C-A2CA-1DD81460D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2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5BE437-6CF5-4914-A804-1E64F70D5B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주전자의 공전과 자전을 구현한다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YZ </a:t>
            </a:r>
            <a:r>
              <a:rPr lang="ko-KR" altLang="en-US" dirty="0"/>
              <a:t>평면 위의 원 궤도로 움직이는 공전을 구현한다</a:t>
            </a:r>
            <a:r>
              <a:rPr lang="en-US" altLang="ko-KR" dirty="0"/>
              <a:t>. </a:t>
            </a:r>
          </a:p>
          <a:p>
            <a:pPr lvl="1"/>
            <a:r>
              <a:rPr lang="ko-KR" altLang="en-US" dirty="0"/>
              <a:t>주전자의 </a:t>
            </a:r>
            <a:r>
              <a:rPr lang="en-US" altLang="ko-KR" dirty="0"/>
              <a:t>Y</a:t>
            </a:r>
            <a:r>
              <a:rPr lang="ko-KR" altLang="en-US" dirty="0"/>
              <a:t>축을 회전 축으로 하는 자전을 구현한다</a:t>
            </a:r>
            <a:r>
              <a:rPr lang="en-US" altLang="ko-KR" dirty="0"/>
              <a:t>.</a:t>
            </a:r>
          </a:p>
          <a:p>
            <a:pPr lvl="2"/>
            <a:r>
              <a:rPr lang="ko-KR" altLang="en-US" dirty="0"/>
              <a:t>공전 주기는 자전 주기의 </a:t>
            </a:r>
            <a:r>
              <a:rPr lang="en-US" altLang="ko-KR" dirty="0"/>
              <a:t>2</a:t>
            </a:r>
            <a:r>
              <a:rPr lang="ko-KR" altLang="en-US" dirty="0"/>
              <a:t>배이다</a:t>
            </a:r>
            <a:r>
              <a:rPr lang="en-US" altLang="ko-KR" dirty="0"/>
              <a:t>.(</a:t>
            </a:r>
            <a:r>
              <a:rPr lang="ko-KR" altLang="en-US" dirty="0"/>
              <a:t>자전이 </a:t>
            </a:r>
            <a:r>
              <a:rPr lang="en-US" altLang="ko-KR" dirty="0"/>
              <a:t>2</a:t>
            </a:r>
            <a:r>
              <a:rPr lang="ko-KR" altLang="en-US" dirty="0"/>
              <a:t>번 일어날 때 공전이 </a:t>
            </a:r>
            <a:r>
              <a:rPr lang="en-US" altLang="ko-KR" dirty="0"/>
              <a:t>1</a:t>
            </a:r>
            <a:r>
              <a:rPr lang="ko-KR" altLang="en-US" dirty="0"/>
              <a:t>번 일어난다</a:t>
            </a:r>
            <a:r>
              <a:rPr lang="en-US" altLang="ko-KR" dirty="0"/>
              <a:t>)</a:t>
            </a:r>
          </a:p>
          <a:p>
            <a:pPr lvl="2"/>
            <a:endParaRPr lang="en-US" altLang="ko-KR" dirty="0"/>
          </a:p>
          <a:p>
            <a:endParaRPr lang="en-US" altLang="ko-KR" sz="2000" b="1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6B1343-CF6F-45B1-8D59-9EBAD54AD9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12</a:t>
            </a:fld>
            <a:endParaRPr lang="ko-KR" altLang="en-US"/>
          </a:p>
        </p:txBody>
      </p:sp>
      <p:grpSp>
        <p:nvGrpSpPr>
          <p:cNvPr id="16" name="그룹 15">
            <a:extLst>
              <a:ext uri="{FF2B5EF4-FFF2-40B4-BE49-F238E27FC236}">
                <a16:creationId xmlns:a16="http://schemas.microsoft.com/office/drawing/2014/main" id="{C2DCE1DD-4AA9-FADE-8E47-35F6120D75B6}"/>
              </a:ext>
            </a:extLst>
          </p:cNvPr>
          <p:cNvGrpSpPr/>
          <p:nvPr/>
        </p:nvGrpSpPr>
        <p:grpSpPr>
          <a:xfrm>
            <a:off x="329178" y="2889052"/>
            <a:ext cx="8485644" cy="3240000"/>
            <a:chOff x="323959" y="2889052"/>
            <a:chExt cx="8485644" cy="3240000"/>
          </a:xfrm>
        </p:grpSpPr>
        <p:grpSp>
          <p:nvGrpSpPr>
            <p:cNvPr id="6" name="그룹 5">
              <a:extLst>
                <a:ext uri="{FF2B5EF4-FFF2-40B4-BE49-F238E27FC236}">
                  <a16:creationId xmlns:a16="http://schemas.microsoft.com/office/drawing/2014/main" id="{F41F3055-CF7F-8FE7-965A-7BDC164EC9F0}"/>
                </a:ext>
              </a:extLst>
            </p:cNvPr>
            <p:cNvGrpSpPr/>
            <p:nvPr/>
          </p:nvGrpSpPr>
          <p:grpSpPr>
            <a:xfrm>
              <a:off x="2681259" y="4237252"/>
              <a:ext cx="3775725" cy="543600"/>
              <a:chOff x="2681259" y="4237252"/>
              <a:chExt cx="3775725" cy="543600"/>
            </a:xfrm>
          </p:grpSpPr>
          <p:sp>
            <p:nvSpPr>
              <p:cNvPr id="8" name="화살표: 오른쪽 7">
                <a:extLst>
                  <a:ext uri="{FF2B5EF4-FFF2-40B4-BE49-F238E27FC236}">
                    <a16:creationId xmlns:a16="http://schemas.microsoft.com/office/drawing/2014/main" id="{380CD90D-0986-5837-717F-EA086AF5AB47}"/>
                  </a:ext>
                </a:extLst>
              </p:cNvPr>
              <p:cNvSpPr/>
              <p:nvPr/>
            </p:nvSpPr>
            <p:spPr>
              <a:xfrm>
                <a:off x="5912119" y="4383684"/>
                <a:ext cx="544865" cy="250736"/>
              </a:xfrm>
              <a:prstGeom prst="rightArrow">
                <a:avLst/>
              </a:prstGeom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sp>
            <p:nvSpPr>
              <p:cNvPr id="12" name="십자형 11">
                <a:extLst>
                  <a:ext uri="{FF2B5EF4-FFF2-40B4-BE49-F238E27FC236}">
                    <a16:creationId xmlns:a16="http://schemas.microsoft.com/office/drawing/2014/main" id="{32321AB5-600D-65C6-8DFC-FBC32711081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2681259" y="4237252"/>
                <a:ext cx="543600" cy="543600"/>
              </a:xfrm>
              <a:prstGeom prst="plus">
                <a:avLst>
                  <a:gd name="adj" fmla="val 35646"/>
                </a:avLst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  <p:pic>
          <p:nvPicPr>
            <p:cNvPr id="9" name="Screen_Recording_20230401-211847_OpenGL ES">
              <a:hlinkClick r:id="" action="ppaction://media"/>
              <a:extLst>
                <a:ext uri="{FF2B5EF4-FFF2-40B4-BE49-F238E27FC236}">
                  <a16:creationId xmlns:a16="http://schemas.microsoft.com/office/drawing/2014/main" id="{BF850C41-1BD9-B152-E229-C3DD33B421FE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9"/>
            <a:stretch>
              <a:fillRect/>
            </a:stretch>
          </p:blipFill>
          <p:spPr>
            <a:xfrm>
              <a:off x="3559500" y="2889052"/>
              <a:ext cx="2025000" cy="3240000"/>
            </a:xfrm>
            <a:prstGeom prst="rect">
              <a:avLst/>
            </a:prstGeom>
          </p:spPr>
        </p:pic>
        <p:pic>
          <p:nvPicPr>
            <p:cNvPr id="10" name="Screen_Recording_20230401-211906_OpenGL ES">
              <a:hlinkClick r:id="" action="ppaction://media"/>
              <a:extLst>
                <a:ext uri="{FF2B5EF4-FFF2-40B4-BE49-F238E27FC236}">
                  <a16:creationId xmlns:a16="http://schemas.microsoft.com/office/drawing/2014/main" id="{B0FF1231-71DC-1025-267A-529AC8B323FF}"/>
                </a:ext>
              </a:extLst>
            </p:cNvPr>
            <p:cNvPicPr>
              <a:picLocks noChangeAspect="1"/>
            </p:cNvPicPr>
            <p:nvPr>
              <a:videoFile r:link="rId4"/>
              <p:extLst>
                <p:ext uri="{DAA4B4D4-6D71-4841-9C94-3DE7FCFB9230}">
                  <p14:media xmlns:p14="http://schemas.microsoft.com/office/powerpoint/2010/main" r:embed="rId3"/>
                </p:ext>
              </p:extLst>
            </p:nvPr>
          </p:nvPicPr>
          <p:blipFill>
            <a:blip r:embed="rId10"/>
            <a:stretch>
              <a:fillRect/>
            </a:stretch>
          </p:blipFill>
          <p:spPr>
            <a:xfrm>
              <a:off x="323959" y="2889052"/>
              <a:ext cx="2025000" cy="3240000"/>
            </a:xfrm>
            <a:prstGeom prst="rect">
              <a:avLst/>
            </a:prstGeom>
          </p:spPr>
        </p:pic>
        <p:pic>
          <p:nvPicPr>
            <p:cNvPr id="11" name="Screen_Recording_20230401-211926_OpenGL ES">
              <a:hlinkClick r:id="" action="ppaction://media"/>
              <a:extLst>
                <a:ext uri="{FF2B5EF4-FFF2-40B4-BE49-F238E27FC236}">
                  <a16:creationId xmlns:a16="http://schemas.microsoft.com/office/drawing/2014/main" id="{3013C601-8726-3424-D5B2-79111738D2F2}"/>
                </a:ext>
              </a:extLst>
            </p:cNvPr>
            <p:cNvPicPr>
              <a:picLocks noChangeAspect="1"/>
            </p:cNvPicPr>
            <p:nvPr>
              <a:videoFile r:link="rId6"/>
              <p:extLst>
                <p:ext uri="{DAA4B4D4-6D71-4841-9C94-3DE7FCFB9230}">
                  <p14:media xmlns:p14="http://schemas.microsoft.com/office/powerpoint/2010/main" r:embed="rId5"/>
                </p:ext>
              </p:extLst>
            </p:nvPr>
          </p:nvPicPr>
          <p:blipFill>
            <a:blip r:embed="rId11"/>
            <a:stretch>
              <a:fillRect/>
            </a:stretch>
          </p:blipFill>
          <p:spPr>
            <a:xfrm>
              <a:off x="6784603" y="2889052"/>
              <a:ext cx="2025000" cy="324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745916226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video>
              <p:cMediaNode vol="80000">
                <p:cTn id="3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video>
              <p:cMediaNode vol="80000">
                <p:cTn id="4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4D209A-3CB3-4399-9280-177EEAD70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Problem 2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E3C183-223F-4FD1-A1B8-D11BC3ADEE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Fill in some lines in </a:t>
            </a:r>
            <a:r>
              <a:rPr lang="en-US" altLang="ko-KR" dirty="0">
                <a:latin typeface="Consolas" panose="020B0609020204030204" pitchFamily="49" charset="0"/>
              </a:rPr>
              <a:t>Scene::update(…)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app/</a:t>
            </a:r>
            <a:r>
              <a:rPr lang="en-US" altLang="ko-KR" dirty="0" err="1">
                <a:latin typeface="Consolas" panose="020B0609020204030204" pitchFamily="49" charset="0"/>
              </a:rPr>
              <a:t>src</a:t>
            </a:r>
            <a:r>
              <a:rPr lang="en-US" altLang="ko-KR" dirty="0">
                <a:latin typeface="Consolas" panose="020B0609020204030204" pitchFamily="49" charset="0"/>
              </a:rPr>
              <a:t>/main/</a:t>
            </a:r>
            <a:r>
              <a:rPr lang="en-US" altLang="ko-KR" dirty="0" err="1">
                <a:latin typeface="Consolas" panose="020B0609020204030204" pitchFamily="49" charset="0"/>
              </a:rPr>
              <a:t>cpp</a:t>
            </a:r>
            <a:r>
              <a:rPr lang="en-US" altLang="ko-KR" dirty="0">
                <a:latin typeface="Consolas" panose="020B0609020204030204" pitchFamily="49" charset="0"/>
              </a:rPr>
              <a:t>/scene.cpp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37AAF2-84BC-49A1-B41C-C4D91A1441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b="1" smtClean="0"/>
              <a:pPr/>
              <a:t>13</a:t>
            </a:fld>
            <a:endParaRPr lang="ko-KR" altLang="en-US" b="1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C16374F-A29B-74B8-974C-90580D4C25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47000" y="2529052"/>
            <a:ext cx="5849999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11275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1E033D-9849-4B3C-A2CA-1DD81460D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3 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5BE437-6CF5-4914-A804-1E64F70D5BD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ko-KR" altLang="en-US" dirty="0"/>
              <a:t>화면을 좌우로 </a:t>
            </a:r>
            <a:r>
              <a:rPr lang="ko-KR" altLang="en-US" dirty="0" err="1"/>
              <a:t>드래그할</a:t>
            </a:r>
            <a:r>
              <a:rPr lang="ko-KR" altLang="en-US" dirty="0"/>
              <a:t> 때</a:t>
            </a:r>
            <a:r>
              <a:rPr lang="en-US" altLang="ko-KR" dirty="0"/>
              <a:t>,</a:t>
            </a:r>
            <a:r>
              <a:rPr lang="ko-KR" altLang="en-US" dirty="0"/>
              <a:t> 움직이는 카메라를 구현한다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카메라는 </a:t>
            </a:r>
            <a:r>
              <a:rPr lang="en-US" altLang="ko-KR" dirty="0"/>
              <a:t>Y</a:t>
            </a:r>
            <a:r>
              <a:rPr lang="ko-KR" altLang="en-US" dirty="0"/>
              <a:t>축을 중심으로 </a:t>
            </a:r>
            <a:r>
              <a:rPr lang="en-US" altLang="ko-KR" dirty="0"/>
              <a:t>XZ </a:t>
            </a:r>
            <a:r>
              <a:rPr lang="ko-KR" altLang="en-US" dirty="0"/>
              <a:t>평면과 평행한 원 궤도로 움직인다</a:t>
            </a:r>
            <a:r>
              <a:rPr lang="en-US" altLang="ko-KR" dirty="0"/>
              <a:t>.</a:t>
            </a:r>
          </a:p>
          <a:p>
            <a:pPr lvl="1"/>
            <a:r>
              <a:rPr lang="ko-KR" altLang="en-US" dirty="0"/>
              <a:t>카메라의 </a:t>
            </a:r>
            <a:r>
              <a:rPr lang="en-US" altLang="ko-KR" dirty="0"/>
              <a:t>Y </a:t>
            </a:r>
            <a:r>
              <a:rPr lang="ko-KR" altLang="en-US" dirty="0"/>
              <a:t>좌표는 변하지 않는다</a:t>
            </a:r>
            <a:r>
              <a:rPr lang="en-US" altLang="ko-KR" dirty="0"/>
              <a:t>.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466B1343-CF6F-45B1-8D59-9EBAD54AD9F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14</a:t>
            </a:fld>
            <a:endParaRPr lang="ko-KR" altLang="en-US"/>
          </a:p>
        </p:txBody>
      </p:sp>
      <p:grpSp>
        <p:nvGrpSpPr>
          <p:cNvPr id="5" name="그룹 4">
            <a:extLst>
              <a:ext uri="{FF2B5EF4-FFF2-40B4-BE49-F238E27FC236}">
                <a16:creationId xmlns:a16="http://schemas.microsoft.com/office/drawing/2014/main" id="{C281BD90-B92C-5FDE-1606-6A45B15772B8}"/>
              </a:ext>
            </a:extLst>
          </p:cNvPr>
          <p:cNvGrpSpPr/>
          <p:nvPr/>
        </p:nvGrpSpPr>
        <p:grpSpPr>
          <a:xfrm>
            <a:off x="1302327" y="2784118"/>
            <a:ext cx="6539345" cy="3344934"/>
            <a:chOff x="1395954" y="2725188"/>
            <a:chExt cx="7037999" cy="3600000"/>
          </a:xfrm>
        </p:grpSpPr>
        <p:grpSp>
          <p:nvGrpSpPr>
            <p:cNvPr id="15" name="그룹 14">
              <a:extLst>
                <a:ext uri="{FF2B5EF4-FFF2-40B4-BE49-F238E27FC236}">
                  <a16:creationId xmlns:a16="http://schemas.microsoft.com/office/drawing/2014/main" id="{2AB44A4F-34C2-85B6-EB73-E87E17173A6E}"/>
                </a:ext>
              </a:extLst>
            </p:cNvPr>
            <p:cNvGrpSpPr/>
            <p:nvPr/>
          </p:nvGrpSpPr>
          <p:grpSpPr>
            <a:xfrm>
              <a:off x="4572000" y="2725188"/>
              <a:ext cx="3861953" cy="3600000"/>
              <a:chOff x="4450774" y="2888673"/>
              <a:chExt cx="3861953" cy="3240379"/>
            </a:xfrm>
          </p:grpSpPr>
          <p:sp>
            <p:nvSpPr>
              <p:cNvPr id="14" name="직사각형 13">
                <a:extLst>
                  <a:ext uri="{FF2B5EF4-FFF2-40B4-BE49-F238E27FC236}">
                    <a16:creationId xmlns:a16="http://schemas.microsoft.com/office/drawing/2014/main" id="{C60F7BE9-1D2C-14C5-00EA-7F3E95F70033}"/>
                  </a:ext>
                </a:extLst>
              </p:cNvPr>
              <p:cNvSpPr/>
              <p:nvPr/>
            </p:nvSpPr>
            <p:spPr>
              <a:xfrm>
                <a:off x="4450774" y="2888673"/>
                <a:ext cx="3861953" cy="3240379"/>
              </a:xfrm>
              <a:prstGeom prst="rect">
                <a:avLst/>
              </a:prstGeom>
              <a:solidFill>
                <a:schemeClr val="bg1"/>
              </a:solidFill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  <p:pic>
            <p:nvPicPr>
              <p:cNvPr id="13" name="그림 12">
                <a:extLst>
                  <a:ext uri="{FF2B5EF4-FFF2-40B4-BE49-F238E27FC236}">
                    <a16:creationId xmlns:a16="http://schemas.microsoft.com/office/drawing/2014/main" id="{03FEF509-79E3-6919-FF0F-1B31B08986E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4467001" y="2889051"/>
                <a:ext cx="3845726" cy="3240000"/>
              </a:xfrm>
              <a:prstGeom prst="rect">
                <a:avLst/>
              </a:prstGeom>
            </p:spPr>
          </p:pic>
        </p:grpSp>
        <p:pic>
          <p:nvPicPr>
            <p:cNvPr id="6" name="Screen_Recording_20230401-211954_OpenGL ES">
              <a:hlinkClick r:id="" action="ppaction://media"/>
              <a:extLst>
                <a:ext uri="{FF2B5EF4-FFF2-40B4-BE49-F238E27FC236}">
                  <a16:creationId xmlns:a16="http://schemas.microsoft.com/office/drawing/2014/main" id="{DCC55051-48F1-4554-AD83-881BD86EA963}"/>
                </a:ext>
              </a:extLst>
            </p:cNvPr>
            <p:cNvPicPr>
              <a:picLocks noChangeAspect="1"/>
            </p:cNvPicPr>
            <p:nvPr>
              <a:videoFile r:link="rId2"/>
              <p:extLst>
                <p:ext uri="{DAA4B4D4-6D71-4841-9C94-3DE7FCFB9230}">
                  <p14:media xmlns:p14="http://schemas.microsoft.com/office/powerpoint/2010/main" r:embed="rId1"/>
                </p:ext>
              </p:extLst>
            </p:nvPr>
          </p:nvPicPr>
          <p:blipFill>
            <a:blip r:embed="rId6"/>
            <a:stretch>
              <a:fillRect/>
            </a:stretch>
          </p:blipFill>
          <p:spPr>
            <a:xfrm>
              <a:off x="1395954" y="2725188"/>
              <a:ext cx="2250000" cy="360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47643440"/>
      </p:ext>
    </p:extLst>
  </p:cSld>
  <p:clrMapOvr>
    <a:masterClrMapping/>
  </p:clrMapOvr>
  <p:timing>
    <p:tnLst>
      <p:par>
        <p:cTn id="1" dur="indefinite" restart="never" nodeType="tmRoot">
          <p:childTnLst>
            <p:video>
              <p:cMediaNode vol="80000">
                <p:cTn id="2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4D209A-3CB3-4399-9280-177EEAD70B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Problem 3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DE3C183-223F-4FD1-A1B8-D11BC3ADEE7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Fill in some lines in </a:t>
            </a:r>
            <a:r>
              <a:rPr lang="en-US" altLang="ko-KR" dirty="0">
                <a:latin typeface="Consolas" panose="020B0609020204030204" pitchFamily="49" charset="0"/>
              </a:rPr>
              <a:t>Scene::</a:t>
            </a:r>
            <a:r>
              <a:rPr lang="en-US" altLang="ko-KR" dirty="0" err="1">
                <a:latin typeface="Consolas" panose="020B0609020204030204" pitchFamily="49" charset="0"/>
              </a:rPr>
              <a:t>moveCamera</a:t>
            </a:r>
            <a:r>
              <a:rPr lang="en-US" altLang="ko-KR" dirty="0">
                <a:latin typeface="Consolas" panose="020B0609020204030204" pitchFamily="49" charset="0"/>
              </a:rPr>
              <a:t>(…)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app/</a:t>
            </a:r>
            <a:r>
              <a:rPr lang="en-US" altLang="ko-KR" dirty="0" err="1">
                <a:latin typeface="Consolas" panose="020B0609020204030204" pitchFamily="49" charset="0"/>
              </a:rPr>
              <a:t>src</a:t>
            </a:r>
            <a:r>
              <a:rPr lang="en-US" altLang="ko-KR" dirty="0">
                <a:latin typeface="Consolas" panose="020B0609020204030204" pitchFamily="49" charset="0"/>
              </a:rPr>
              <a:t>/main/</a:t>
            </a:r>
            <a:r>
              <a:rPr lang="en-US" altLang="ko-KR" dirty="0" err="1">
                <a:latin typeface="Consolas" panose="020B0609020204030204" pitchFamily="49" charset="0"/>
              </a:rPr>
              <a:t>cpp</a:t>
            </a:r>
            <a:r>
              <a:rPr lang="en-US" altLang="ko-KR" dirty="0">
                <a:latin typeface="Consolas" panose="020B0609020204030204" pitchFamily="49" charset="0"/>
              </a:rPr>
              <a:t>/scene.cpp</a:t>
            </a:r>
          </a:p>
          <a:p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737AAF2-84BC-49A1-B41C-C4D91A1441BA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b="1" smtClean="0"/>
              <a:pPr/>
              <a:t>15</a:t>
            </a:fld>
            <a:endParaRPr lang="ko-KR" altLang="en-US" b="1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DC901568-E753-949A-E103-BED8CD9F71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3772" y="2529052"/>
            <a:ext cx="5076455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7357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559050D-8789-F468-9DA5-3E12BC3051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GLM Library</a:t>
            </a:r>
            <a:endParaRPr lang="ko-KR" altLang="en-US" dirty="0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6D0E497-9691-2C86-EF65-1DF6605B407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You may use some </a:t>
            </a:r>
            <a:r>
              <a:rPr lang="en-US" altLang="ko-KR" dirty="0" err="1"/>
              <a:t>glm</a:t>
            </a:r>
            <a:r>
              <a:rPr lang="en-US" altLang="ko-KR" dirty="0"/>
              <a:t> functions.</a:t>
            </a:r>
          </a:p>
          <a:p>
            <a:pPr lvl="1"/>
            <a:r>
              <a:rPr lang="en-US" altLang="ko-KR" sz="1600" dirty="0" err="1">
                <a:latin typeface="Consolas" panose="020B0609020204030204" pitchFamily="49" charset="0"/>
              </a:rPr>
              <a:t>glm</a:t>
            </a:r>
            <a:r>
              <a:rPr lang="en-US" altLang="ko-KR" sz="1600" dirty="0">
                <a:latin typeface="Consolas" panose="020B0609020204030204" pitchFamily="49" charset="0"/>
              </a:rPr>
              <a:t>::cross(…)</a:t>
            </a:r>
          </a:p>
          <a:p>
            <a:pPr lvl="1"/>
            <a:r>
              <a:rPr lang="en-US" altLang="ko-KR" sz="1600" dirty="0" err="1">
                <a:latin typeface="Consolas" panose="020B0609020204030204" pitchFamily="49" charset="0"/>
              </a:rPr>
              <a:t>glm</a:t>
            </a:r>
            <a:r>
              <a:rPr lang="en-US" altLang="ko-KR" sz="1600" dirty="0">
                <a:latin typeface="Consolas" panose="020B0609020204030204" pitchFamily="49" charset="0"/>
              </a:rPr>
              <a:t>::normalize(…)</a:t>
            </a:r>
          </a:p>
          <a:p>
            <a:pPr lvl="1"/>
            <a:r>
              <a:rPr lang="en-US" altLang="ko-KR" sz="1600" dirty="0" err="1">
                <a:latin typeface="Consolas" panose="020B0609020204030204" pitchFamily="49" charset="0"/>
              </a:rPr>
              <a:t>glm</a:t>
            </a:r>
            <a:r>
              <a:rPr lang="en-US" altLang="ko-KR" sz="1600" dirty="0">
                <a:latin typeface="Consolas" panose="020B0609020204030204" pitchFamily="49" charset="0"/>
              </a:rPr>
              <a:t>::translate(…)</a:t>
            </a:r>
          </a:p>
          <a:p>
            <a:pPr lvl="1"/>
            <a:r>
              <a:rPr lang="en-US" altLang="ko-KR" sz="1600" dirty="0" err="1">
                <a:latin typeface="Consolas" panose="020B0609020204030204" pitchFamily="49" charset="0"/>
              </a:rPr>
              <a:t>glm</a:t>
            </a:r>
            <a:r>
              <a:rPr lang="en-US" altLang="ko-KR" sz="1600" dirty="0">
                <a:latin typeface="Consolas" panose="020B0609020204030204" pitchFamily="49" charset="0"/>
              </a:rPr>
              <a:t>::rotate(…)</a:t>
            </a:r>
            <a:endParaRPr lang="en-US" altLang="ko-KR" dirty="0"/>
          </a:p>
          <a:p>
            <a:r>
              <a:rPr lang="en-US" altLang="ko-KR" dirty="0"/>
              <a:t>You may use some pre-defined variables in </a:t>
            </a:r>
            <a:r>
              <a:rPr lang="en-US" altLang="ko-KR" dirty="0">
                <a:latin typeface="Consolas" panose="020B0609020204030204" pitchFamily="49" charset="0"/>
              </a:rPr>
              <a:t>scene.cpp</a:t>
            </a: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time</a:t>
            </a:r>
            <a:r>
              <a:rPr lang="en-US" altLang="ko-KR" dirty="0"/>
              <a:t> 	: variable increasing over time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theta 	</a:t>
            </a:r>
            <a:r>
              <a:rPr lang="en-US" altLang="ko-KR" dirty="0"/>
              <a:t>: amount of camera rotation, value for screen drag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r>
              <a:rPr lang="en-US" altLang="ko-KR" dirty="0">
                <a:latin typeface="Consolas" panose="020B0609020204030204" pitchFamily="49" charset="0"/>
              </a:rPr>
              <a:t>radius</a:t>
            </a:r>
            <a:r>
              <a:rPr lang="en-US" altLang="ko-KR" dirty="0"/>
              <a:t> 	: radius of the teapot’s orbit</a:t>
            </a:r>
            <a:endParaRPr lang="en-US" altLang="ko-KR" dirty="0">
              <a:latin typeface="Consolas" panose="020B0609020204030204" pitchFamily="49" charset="0"/>
            </a:endParaRPr>
          </a:p>
          <a:p>
            <a:pPr lvl="1"/>
            <a:endParaRPr lang="en-US" altLang="ko-KR" dirty="0"/>
          </a:p>
          <a:p>
            <a:pPr lvl="1"/>
            <a:endParaRPr lang="en-US" altLang="ko-KR" sz="1600" dirty="0">
              <a:latin typeface="Consolas" panose="020B0609020204030204" pitchFamily="49" charset="0"/>
            </a:endParaRP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EE24621-FFD3-6129-0B5D-861E3A7E35F6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869488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F80B50-031C-4C76-93A4-FDBF23EDF3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Debugging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B666C86-37A1-4D32-98E3-234BBF4A217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You</a:t>
            </a:r>
            <a:r>
              <a:rPr lang="ko-KR" altLang="en-US" dirty="0"/>
              <a:t> </a:t>
            </a:r>
            <a:r>
              <a:rPr lang="en-US" altLang="ko-KR" dirty="0"/>
              <a:t>can</a:t>
            </a:r>
            <a:r>
              <a:rPr lang="ko-KR" altLang="en-US" dirty="0"/>
              <a:t> </a:t>
            </a:r>
            <a:r>
              <a:rPr lang="en-US" altLang="ko-KR" dirty="0"/>
              <a:t>use </a:t>
            </a:r>
            <a:r>
              <a:rPr lang="en-US" altLang="ko-KR" dirty="0">
                <a:latin typeface="Consolas" panose="020B0609020204030204" pitchFamily="49" charset="0"/>
              </a:rPr>
              <a:t>LOG_PRINT_DEBUG() </a:t>
            </a:r>
            <a:r>
              <a:rPr lang="en-US" altLang="ko-KR" dirty="0"/>
              <a:t>for debugging purposes</a:t>
            </a:r>
          </a:p>
          <a:p>
            <a:pPr marL="0" indent="0">
              <a:buNone/>
            </a:pPr>
            <a:r>
              <a:rPr lang="en-US" altLang="ko-KR" dirty="0"/>
              <a:t>	example)</a:t>
            </a:r>
          </a:p>
          <a:p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1C20856-FA37-43C8-84CE-471D3E3E2E5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17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0F84E9D-365C-464A-2F27-979E958AD3B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6074"/>
          <a:stretch/>
        </p:blipFill>
        <p:spPr>
          <a:xfrm>
            <a:off x="615558" y="3270632"/>
            <a:ext cx="3875646" cy="1726015"/>
          </a:xfrm>
          <a:prstGeom prst="rect">
            <a:avLst/>
          </a:prstGeom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F99BA579-3007-0F9B-F114-06ED003B0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2616" y="2783640"/>
            <a:ext cx="3135826" cy="27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299563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09A0A6-3AEB-437E-9DBA-315A9F77BA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Submission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C0D221C-057A-478B-8E94-594755AC544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Deadline</a:t>
            </a:r>
          </a:p>
          <a:p>
            <a:pPr lvl="1"/>
            <a:r>
              <a:rPr lang="en-US" altLang="ko-KR" dirty="0"/>
              <a:t>April 17 (Mon) 14:00</a:t>
            </a:r>
          </a:p>
          <a:p>
            <a:r>
              <a:rPr lang="en-US" altLang="ko-KR" dirty="0"/>
              <a:t>Submission files ({</a:t>
            </a:r>
            <a:r>
              <a:rPr lang="en-US" altLang="ko-KR" dirty="0" err="1"/>
              <a:t>student_id</a:t>
            </a:r>
            <a:r>
              <a:rPr lang="en-US" altLang="ko-KR" dirty="0"/>
              <a:t>}_{name}.zip)</a:t>
            </a:r>
          </a:p>
          <a:p>
            <a:pPr lvl="1"/>
            <a:r>
              <a:rPr lang="en-US" altLang="ko-KR" dirty="0"/>
              <a:t>Vertex shader file (app/</a:t>
            </a:r>
            <a:r>
              <a:rPr lang="en-US" altLang="ko-KR" dirty="0" err="1"/>
              <a:t>src</a:t>
            </a:r>
            <a:r>
              <a:rPr lang="en-US" altLang="ko-KR" dirty="0"/>
              <a:t>/main/assets/</a:t>
            </a:r>
            <a:r>
              <a:rPr lang="en-US" altLang="ko-KR" dirty="0" err="1"/>
              <a:t>vertex.glsl</a:t>
            </a:r>
            <a:r>
              <a:rPr lang="en-US" altLang="ko-KR" dirty="0"/>
              <a:t>)</a:t>
            </a:r>
          </a:p>
          <a:p>
            <a:pPr lvl="1"/>
            <a:r>
              <a:rPr lang="en-US" altLang="ko-KR" dirty="0"/>
              <a:t>Scene class file (app/</a:t>
            </a:r>
            <a:r>
              <a:rPr lang="en-US" altLang="ko-KR" dirty="0" err="1"/>
              <a:t>src</a:t>
            </a:r>
            <a:r>
              <a:rPr lang="en-US" altLang="ko-KR" dirty="0"/>
              <a:t>/main/</a:t>
            </a:r>
            <a:r>
              <a:rPr lang="en-US" altLang="ko-KR" dirty="0" err="1"/>
              <a:t>cpp</a:t>
            </a:r>
            <a:r>
              <a:rPr lang="en-US" altLang="ko-KR" dirty="0"/>
              <a:t>/scene.cpp)</a:t>
            </a:r>
          </a:p>
          <a:p>
            <a:r>
              <a:rPr lang="en-US" altLang="ko-KR" dirty="0"/>
              <a:t>Submission to Blackboard</a:t>
            </a:r>
          </a:p>
          <a:p>
            <a:r>
              <a:rPr lang="en-US" altLang="ko-KR" dirty="0"/>
              <a:t>Contact</a:t>
            </a:r>
          </a:p>
          <a:p>
            <a:pPr lvl="1"/>
            <a:r>
              <a:rPr lang="en-US" altLang="ko-KR" dirty="0"/>
              <a:t>TA email: </a:t>
            </a:r>
            <a:r>
              <a:rPr lang="en-US" altLang="ko-KR" dirty="0">
                <a:hlinkClick r:id="rId2"/>
              </a:rPr>
              <a:t>2023.cg.ta@gmail.com</a:t>
            </a:r>
            <a:endParaRPr lang="en-US" altLang="ko-KR" dirty="0"/>
          </a:p>
          <a:p>
            <a:endParaRPr lang="en-US" altLang="ko-KR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B201DB46-9331-4E42-8E96-251F69A29FE9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18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126642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111635F-03FF-4C5A-815E-B090463DC2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Goal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8AFD843-C7DE-4B0E-B289-A981105D5A8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Setting up Android Studio development environment</a:t>
            </a:r>
          </a:p>
          <a:p>
            <a:r>
              <a:rPr lang="en-US" altLang="ko-KR" dirty="0"/>
              <a:t>Filling in some lines in the vertex shader</a:t>
            </a:r>
          </a:p>
          <a:p>
            <a:pPr lvl="1"/>
            <a:r>
              <a:rPr lang="en-US" altLang="ko-KR" dirty="0"/>
              <a:t>Vertex position</a:t>
            </a:r>
          </a:p>
          <a:p>
            <a:pPr lvl="1"/>
            <a:r>
              <a:rPr lang="en-US" altLang="ko-KR" dirty="0"/>
              <a:t>Vertex normal</a:t>
            </a:r>
          </a:p>
          <a:p>
            <a:pPr lvl="1"/>
            <a:r>
              <a:rPr lang="en-US" altLang="ko-KR" dirty="0"/>
              <a:t>Texture coordinates</a:t>
            </a:r>
          </a:p>
          <a:p>
            <a:r>
              <a:rPr lang="en-US" altLang="ko-KR" dirty="0"/>
              <a:t>Filling in lines in the functions of the scene class in GL program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9C217652-5B59-4906-9AC9-7FD90699222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0570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B22D27D-CC44-43B9-8859-ADD204328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Android Studio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4AE35C5-212D-4E7F-B913-C7641EAE6D8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b="1"/>
              <a:t>Android Studio </a:t>
            </a:r>
            <a:r>
              <a:rPr lang="en-US" altLang="ko-KR"/>
              <a:t>is the official integrated development environment (IDE) for the Android platform.</a:t>
            </a:r>
          </a:p>
          <a:p>
            <a:r>
              <a:rPr lang="en-US" altLang="ko-KR"/>
              <a:t>Android Studio can be downloaded from the official website. </a:t>
            </a:r>
            <a:r>
              <a:rPr lang="en-US" altLang="ko-KR">
                <a:hlinkClick r:id="rId2"/>
              </a:rPr>
              <a:t>[link]</a:t>
            </a:r>
            <a:endParaRPr lang="en-US" altLang="ko-KR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DC017B7-D9D4-4769-899A-E350B1D64601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446EA48-DDA6-4C7C-A11B-916F18F6A4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334" y="3297382"/>
            <a:ext cx="5471331" cy="2598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264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A57C743-AB98-4885-9A1B-0A8D77E70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4431" y="3429000"/>
            <a:ext cx="7277100" cy="2495550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EA9DD21C-70B3-40A5-9C64-7DDA8EF9B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Android SDK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0FE712E-179C-4020-9E32-8A447CD0A8E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b="1" dirty="0"/>
              <a:t>Android SDK </a:t>
            </a:r>
            <a:r>
              <a:rPr lang="en-US" altLang="ko-KR" dirty="0"/>
              <a:t>can be installed through the SDK Manager in Android Studio.</a:t>
            </a:r>
          </a:p>
          <a:p>
            <a:endParaRPr lang="en-US" altLang="ko-KR" dirty="0"/>
          </a:p>
          <a:p>
            <a:endParaRPr lang="en-US" altLang="ko-KR" dirty="0"/>
          </a:p>
          <a:p>
            <a:r>
              <a:rPr lang="en-US" altLang="ko-KR" dirty="0"/>
              <a:t>Use SDK </a:t>
            </a:r>
            <a:r>
              <a:rPr lang="en-US" altLang="ko-KR" b="1" dirty="0"/>
              <a:t>API level 30</a:t>
            </a:r>
            <a:endParaRPr lang="ko-KR" altLang="en-US" b="1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7992254-023D-4DFE-BE72-4CBAFEE8198D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4</a:t>
            </a:fld>
            <a:endParaRPr lang="ko-KR" altLang="en-US"/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76C4A91D-548E-4CBD-ADA0-66AB5920E4F8}"/>
              </a:ext>
            </a:extLst>
          </p:cNvPr>
          <p:cNvGrpSpPr/>
          <p:nvPr/>
        </p:nvGrpSpPr>
        <p:grpSpPr>
          <a:xfrm>
            <a:off x="1585495" y="1705630"/>
            <a:ext cx="5973009" cy="828791"/>
            <a:chOff x="1585495" y="1705630"/>
            <a:chExt cx="5973009" cy="828791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8128140F-2FE3-4CEE-BF2C-3D6D670E9FC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85495" y="1705630"/>
              <a:ext cx="5973009" cy="828791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CEA0A29-2F7F-4651-8C56-D141142BD609}"/>
                </a:ext>
              </a:extLst>
            </p:cNvPr>
            <p:cNvSpPr/>
            <p:nvPr/>
          </p:nvSpPr>
          <p:spPr>
            <a:xfrm>
              <a:off x="6677892" y="1791859"/>
              <a:ext cx="350981" cy="35098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10" name="직사각형 9">
            <a:extLst>
              <a:ext uri="{FF2B5EF4-FFF2-40B4-BE49-F238E27FC236}">
                <a16:creationId xmlns:a16="http://schemas.microsoft.com/office/drawing/2014/main" id="{528872E1-6AFA-436F-8FE5-459BA2CAB097}"/>
              </a:ext>
            </a:extLst>
          </p:cNvPr>
          <p:cNvSpPr/>
          <p:nvPr/>
        </p:nvSpPr>
        <p:spPr>
          <a:xfrm>
            <a:off x="1477818" y="5143750"/>
            <a:ext cx="5999113" cy="218242"/>
          </a:xfrm>
          <a:prstGeom prst="rect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81751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489E98A-E58A-4FF9-80E5-3ACB7E206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Android SDK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13E884-CE10-48DE-B2AF-644EAD8E461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You may need to install </a:t>
            </a:r>
            <a:r>
              <a:rPr lang="en-US" altLang="ko-KR" b="1" dirty="0"/>
              <a:t>additional platforms </a:t>
            </a:r>
            <a:r>
              <a:rPr lang="en-US" altLang="ko-KR" dirty="0"/>
              <a:t>to try USB debugging on your smartphone.</a:t>
            </a:r>
          </a:p>
          <a:p>
            <a:endParaRPr lang="en-US" altLang="ko-KR" dirty="0"/>
          </a:p>
          <a:p>
            <a:r>
              <a:rPr lang="en-US" altLang="ko-KR" dirty="0"/>
              <a:t>Or you can use </a:t>
            </a:r>
            <a:r>
              <a:rPr lang="en-US" altLang="ko-KR" b="1" dirty="0"/>
              <a:t>Android Virtual Device (AVD)</a:t>
            </a:r>
            <a:r>
              <a:rPr lang="en-US" altLang="ko-KR" dirty="0"/>
              <a:t>.</a:t>
            </a:r>
          </a:p>
          <a:p>
            <a:pPr lvl="1"/>
            <a:r>
              <a:rPr lang="en-US" altLang="ko-KR" dirty="0"/>
              <a:t>To use AVD, you need to enable </a:t>
            </a:r>
            <a:r>
              <a:rPr lang="en-US" altLang="ko-KR" b="1" dirty="0"/>
              <a:t>hardware virtualization technology </a:t>
            </a:r>
            <a:r>
              <a:rPr lang="en-US" altLang="ko-KR" dirty="0"/>
              <a:t>(shown as </a:t>
            </a:r>
            <a:r>
              <a:rPr lang="en-US" altLang="ko-KR" b="1" dirty="0"/>
              <a:t>VT-x</a:t>
            </a:r>
            <a:r>
              <a:rPr lang="en-US" altLang="ko-KR" dirty="0"/>
              <a:t> or </a:t>
            </a:r>
            <a:r>
              <a:rPr lang="en-US" altLang="ko-KR" b="1" dirty="0"/>
              <a:t>SVM</a:t>
            </a:r>
            <a:r>
              <a:rPr lang="en-US" altLang="ko-KR" dirty="0"/>
              <a:t>)</a:t>
            </a:r>
            <a:r>
              <a:rPr lang="en-US" altLang="ko-KR" b="1" dirty="0"/>
              <a:t> </a:t>
            </a:r>
            <a:r>
              <a:rPr lang="en-US" altLang="ko-KR" dirty="0"/>
              <a:t>in BIOS settings.</a:t>
            </a:r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680D2F2-F871-4C82-95FC-A76D040C979F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5</a:t>
            </a:fld>
            <a:endParaRPr lang="ko-KR" altLang="en-US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EAF4485D-60BD-4F69-BB9E-E4ADB97B5248}"/>
              </a:ext>
            </a:extLst>
          </p:cNvPr>
          <p:cNvGrpSpPr/>
          <p:nvPr/>
        </p:nvGrpSpPr>
        <p:grpSpPr>
          <a:xfrm>
            <a:off x="1609311" y="4274021"/>
            <a:ext cx="5925377" cy="762106"/>
            <a:chOff x="1258329" y="4588057"/>
            <a:chExt cx="5925377" cy="762106"/>
          </a:xfrm>
        </p:grpSpPr>
        <p:pic>
          <p:nvPicPr>
            <p:cNvPr id="6" name="그림 5">
              <a:extLst>
                <a:ext uri="{FF2B5EF4-FFF2-40B4-BE49-F238E27FC236}">
                  <a16:creationId xmlns:a16="http://schemas.microsoft.com/office/drawing/2014/main" id="{FDFADFC7-EF36-4650-93DD-1576642EE5C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258329" y="4588057"/>
              <a:ext cx="5925377" cy="762106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E34D3867-8857-4C41-B817-2304586600AE}"/>
                </a:ext>
              </a:extLst>
            </p:cNvPr>
            <p:cNvSpPr/>
            <p:nvPr/>
          </p:nvSpPr>
          <p:spPr>
            <a:xfrm>
              <a:off x="6068292" y="4597293"/>
              <a:ext cx="350981" cy="35098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180043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1E6DC7C-E4F3-4219-8BC5-8A3D59264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Android SDK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1EAC8D6F-F83A-4CF1-A876-16C6DA4C47D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To use </a:t>
            </a:r>
            <a:r>
              <a:rPr lang="en-US" altLang="ko-KR" b="1" dirty="0"/>
              <a:t>C++ native language </a:t>
            </a:r>
            <a:r>
              <a:rPr lang="en-US" altLang="ko-KR" dirty="0"/>
              <a:t>on Android, you need to install the following tools.</a:t>
            </a:r>
          </a:p>
          <a:p>
            <a:pPr lvl="1"/>
            <a:r>
              <a:rPr lang="en-US" altLang="ko-KR" dirty="0" err="1"/>
              <a:t>CMake</a:t>
            </a:r>
            <a:endParaRPr lang="en-US" altLang="ko-KR" dirty="0"/>
          </a:p>
          <a:p>
            <a:pPr lvl="1"/>
            <a:r>
              <a:rPr lang="en-US" altLang="ko-KR" dirty="0"/>
              <a:t>NDK </a:t>
            </a:r>
            <a:r>
              <a:rPr lang="en-US" altLang="ko-KR" b="1" dirty="0"/>
              <a:t>(Use version 19.2.5345600)</a:t>
            </a:r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E3084020-08FB-4F87-A70B-3302EB55CB18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6</a:t>
            </a:fld>
            <a:endParaRPr lang="ko-KR" altLang="en-US"/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B9F01497-F984-453A-8025-6638E9914F59}"/>
              </a:ext>
            </a:extLst>
          </p:cNvPr>
          <p:cNvGrpSpPr/>
          <p:nvPr/>
        </p:nvGrpSpPr>
        <p:grpSpPr>
          <a:xfrm>
            <a:off x="1180465" y="2797163"/>
            <a:ext cx="6783070" cy="2781348"/>
            <a:chOff x="1180465" y="2797163"/>
            <a:chExt cx="6783070" cy="2781348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411F3A3A-8EFB-4412-97F9-0B9E7372E74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41557"/>
            <a:stretch/>
          </p:blipFill>
          <p:spPr>
            <a:xfrm>
              <a:off x="1180465" y="2797163"/>
              <a:ext cx="6783070" cy="2781348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018FD853-ED5C-4EFC-8172-0CC8151EACD9}"/>
                </a:ext>
              </a:extLst>
            </p:cNvPr>
            <p:cNvSpPr/>
            <p:nvPr/>
          </p:nvSpPr>
          <p:spPr>
            <a:xfrm>
              <a:off x="1570182" y="3906987"/>
              <a:ext cx="5957453" cy="249378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B80A37BC-D63E-41E4-984E-90FAD33E320A}"/>
                </a:ext>
              </a:extLst>
            </p:cNvPr>
            <p:cNvSpPr/>
            <p:nvPr/>
          </p:nvSpPr>
          <p:spPr>
            <a:xfrm>
              <a:off x="1570182" y="4264275"/>
              <a:ext cx="5957453" cy="249378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4027127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8FFB34F-AB78-4E18-B10E-6BE1468835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Android SDK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0D3B02F-662A-4B01-92A1-3069803187B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/>
              <a:t>Use </a:t>
            </a:r>
            <a:r>
              <a:rPr lang="en-US" altLang="ko-KR" b="1"/>
              <a:t>NDK version 19.2.5345600</a:t>
            </a:r>
            <a:r>
              <a:rPr lang="en-US" altLang="ko-KR"/>
              <a:t>.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87E14CA0-7C41-4CB8-B1EF-7CBB1D101703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7</a:t>
            </a:fld>
            <a:endParaRPr lang="ko-KR" altLang="en-US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9EEE1A56-D154-462A-8E91-64A60F8FDBF8}"/>
              </a:ext>
            </a:extLst>
          </p:cNvPr>
          <p:cNvGrpSpPr/>
          <p:nvPr/>
        </p:nvGrpSpPr>
        <p:grpSpPr>
          <a:xfrm>
            <a:off x="928687" y="1589191"/>
            <a:ext cx="7286625" cy="4905375"/>
            <a:chOff x="928687" y="1589191"/>
            <a:chExt cx="7286625" cy="4905375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19D7590-B416-4CD8-AEC4-3440FD28F21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28687" y="1589191"/>
              <a:ext cx="7286625" cy="4905375"/>
            </a:xfrm>
            <a:prstGeom prst="rect">
              <a:avLst/>
            </a:prstGeom>
          </p:spPr>
        </p:pic>
        <p:sp>
          <p:nvSpPr>
            <p:cNvPr id="7" name="직사각형 6">
              <a:extLst>
                <a:ext uri="{FF2B5EF4-FFF2-40B4-BE49-F238E27FC236}">
                  <a16:creationId xmlns:a16="http://schemas.microsoft.com/office/drawing/2014/main" id="{442B29BC-E8BC-4BFB-BEC2-76AFB948952D}"/>
                </a:ext>
              </a:extLst>
            </p:cNvPr>
            <p:cNvSpPr/>
            <p:nvPr/>
          </p:nvSpPr>
          <p:spPr>
            <a:xfrm>
              <a:off x="1607124" y="5190226"/>
              <a:ext cx="6003636" cy="249378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1CA1CC88-B797-4404-9A1E-E8D66020A0CB}"/>
                </a:ext>
              </a:extLst>
            </p:cNvPr>
            <p:cNvSpPr/>
            <p:nvPr/>
          </p:nvSpPr>
          <p:spPr>
            <a:xfrm>
              <a:off x="6593634" y="6207967"/>
              <a:ext cx="1515888" cy="25889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024651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642E9B3-1086-475A-A2E7-A8F752B5A3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Gradle Sync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4EB0854-EF5A-4B0D-A80F-56904256E12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 dirty="0"/>
              <a:t>Before doing homework, you have to modify </a:t>
            </a:r>
            <a:r>
              <a:rPr lang="en-US" altLang="ko-KR" dirty="0" err="1">
                <a:latin typeface="Consolas" panose="020B0609020204030204" pitchFamily="49" charset="0"/>
              </a:rPr>
              <a:t>local.properties</a:t>
            </a:r>
            <a:r>
              <a:rPr lang="en-US" altLang="ko-KR" dirty="0"/>
              <a:t> file.</a:t>
            </a:r>
          </a:p>
          <a:p>
            <a:pPr lvl="1"/>
            <a:r>
              <a:rPr lang="en-US" altLang="ko-KR" dirty="0"/>
              <a:t>Change (username) of </a:t>
            </a:r>
            <a:r>
              <a:rPr lang="en-US" altLang="ko-KR" dirty="0" err="1">
                <a:latin typeface="Consolas" panose="020B0609020204030204" pitchFamily="49" charset="0"/>
              </a:rPr>
              <a:t>ndk.dir</a:t>
            </a:r>
            <a:r>
              <a:rPr lang="en-US" altLang="ko-KR" dirty="0"/>
              <a:t> and </a:t>
            </a:r>
            <a:r>
              <a:rPr lang="en-US" altLang="ko-KR" dirty="0" err="1">
                <a:latin typeface="Consolas" panose="020B0609020204030204" pitchFamily="49" charset="0"/>
              </a:rPr>
              <a:t>sdk.dir</a:t>
            </a:r>
            <a:r>
              <a:rPr lang="en-US" altLang="ko-KR" dirty="0"/>
              <a:t> to </a:t>
            </a:r>
            <a:r>
              <a:rPr lang="en-US" altLang="ko-KR" b="1" dirty="0"/>
              <a:t>your PC username</a:t>
            </a:r>
            <a:r>
              <a:rPr lang="en-US" altLang="ko-KR" dirty="0"/>
              <a:t>.</a:t>
            </a:r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lvl="1"/>
            <a:endParaRPr lang="en-US" altLang="ko-KR" dirty="0"/>
          </a:p>
          <a:p>
            <a:pPr marL="342900" lvl="1" indent="0">
              <a:buNone/>
            </a:pPr>
            <a:endParaRPr lang="en-US" altLang="ko-KR" dirty="0"/>
          </a:p>
          <a:p>
            <a:pPr lvl="1"/>
            <a:r>
              <a:rPr lang="en-US" altLang="ko-KR" dirty="0"/>
              <a:t>Use the following path for MacOS device.</a:t>
            </a:r>
          </a:p>
          <a:p>
            <a:pPr marL="685800" lvl="2" indent="0">
              <a:lnSpc>
                <a:spcPct val="100000"/>
              </a:lnSpc>
              <a:buNone/>
            </a:pPr>
            <a:r>
              <a:rPr lang="en-US" altLang="ko-KR" dirty="0" err="1">
                <a:latin typeface="Consolas" panose="020B0609020204030204" pitchFamily="49" charset="0"/>
              </a:rPr>
              <a:t>sdk.dir</a:t>
            </a:r>
            <a:r>
              <a:rPr lang="en-US" altLang="ko-KR" dirty="0">
                <a:latin typeface="Consolas" panose="020B0609020204030204" pitchFamily="49" charset="0"/>
              </a:rPr>
              <a:t>=/Users/(username)/Library/Android/</a:t>
            </a:r>
            <a:r>
              <a:rPr lang="en-US" altLang="ko-KR" dirty="0" err="1">
                <a:latin typeface="Consolas" panose="020B0609020204030204" pitchFamily="49" charset="0"/>
              </a:rPr>
              <a:t>sdk</a:t>
            </a:r>
            <a:endParaRPr lang="en-US" altLang="ko-KR" dirty="0">
              <a:latin typeface="Consolas" panose="020B0609020204030204" pitchFamily="49" charset="0"/>
            </a:endParaRPr>
          </a:p>
          <a:p>
            <a:pPr marL="685800" lvl="2" indent="0">
              <a:lnSpc>
                <a:spcPct val="100000"/>
              </a:lnSpc>
              <a:buNone/>
            </a:pPr>
            <a:r>
              <a:rPr lang="en-US" altLang="ko-KR" dirty="0" err="1">
                <a:latin typeface="Consolas" panose="020B0609020204030204" pitchFamily="49" charset="0"/>
              </a:rPr>
              <a:t>ndk.dir</a:t>
            </a:r>
            <a:r>
              <a:rPr lang="en-US" altLang="ko-KR" dirty="0">
                <a:latin typeface="Consolas" panose="020B0609020204030204" pitchFamily="49" charset="0"/>
              </a:rPr>
              <a:t>=/Users/(username)/Library/Android/</a:t>
            </a:r>
            <a:r>
              <a:rPr lang="en-US" altLang="ko-KR" dirty="0" err="1">
                <a:latin typeface="Consolas" panose="020B0609020204030204" pitchFamily="49" charset="0"/>
              </a:rPr>
              <a:t>sdk</a:t>
            </a:r>
            <a:r>
              <a:rPr lang="en-US" altLang="ko-KR" dirty="0">
                <a:latin typeface="Consolas" panose="020B0609020204030204" pitchFamily="49" charset="0"/>
              </a:rPr>
              <a:t>/</a:t>
            </a:r>
            <a:r>
              <a:rPr lang="en-US" altLang="ko-KR" dirty="0" err="1">
                <a:latin typeface="Consolas" panose="020B0609020204030204" pitchFamily="49" charset="0"/>
              </a:rPr>
              <a:t>ndk</a:t>
            </a:r>
            <a:r>
              <a:rPr lang="en-US" altLang="ko-KR" dirty="0">
                <a:latin typeface="Consolas" panose="020B0609020204030204" pitchFamily="49" charset="0"/>
              </a:rPr>
              <a:t>/19.2.5345600</a:t>
            </a:r>
          </a:p>
          <a:p>
            <a:pPr lvl="1"/>
            <a:endParaRPr lang="ko-KR" altLang="en-US" dirty="0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6B221EBD-E38A-469D-9B30-AE85B1555BF5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8</a:t>
            </a:fld>
            <a:endParaRPr lang="ko-KR" altLang="en-US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6BD650FD-1630-4DBB-A5BA-746470B36468}"/>
              </a:ext>
            </a:extLst>
          </p:cNvPr>
          <p:cNvGrpSpPr/>
          <p:nvPr/>
        </p:nvGrpSpPr>
        <p:grpSpPr>
          <a:xfrm>
            <a:off x="934793" y="2041993"/>
            <a:ext cx="7115175" cy="2438400"/>
            <a:chOff x="947187" y="2527185"/>
            <a:chExt cx="7115175" cy="243840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016E18A-5155-400B-B8B0-1710C5F4969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947187" y="2527185"/>
              <a:ext cx="7115175" cy="2438400"/>
            </a:xfrm>
            <a:prstGeom prst="rect">
              <a:avLst/>
            </a:prstGeom>
          </p:spPr>
        </p:pic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03FEB8B0-6B71-4A00-BCAB-1A3EF5DBC97E}"/>
                </a:ext>
              </a:extLst>
            </p:cNvPr>
            <p:cNvSpPr/>
            <p:nvPr/>
          </p:nvSpPr>
          <p:spPr>
            <a:xfrm>
              <a:off x="1477814" y="4230216"/>
              <a:ext cx="6446985" cy="499177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126006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5253BD-F42C-48F6-A99F-78DD6C495A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Gradle Sync</a:t>
            </a:r>
            <a:endParaRPr lang="ko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9FF4E9-76C7-41B5-8B81-F803ADED191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altLang="ko-KR"/>
              <a:t>After modifying, sync project with </a:t>
            </a:r>
            <a:r>
              <a:rPr lang="en-US" altLang="ko-KR" err="1"/>
              <a:t>gradle</a:t>
            </a:r>
            <a:r>
              <a:rPr lang="en-US" altLang="ko-KR"/>
              <a:t> files.</a:t>
            </a:r>
          </a:p>
          <a:p>
            <a:pPr lvl="1"/>
            <a:r>
              <a:rPr lang="en-US" altLang="ko-KR"/>
              <a:t>Files – Sync Project with Gradle Files</a:t>
            </a:r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77CC9BDB-3A96-48E5-BC12-2E423B6EEB70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00C6A38-4290-41DD-B95C-4155372FD4AF}" type="slidenum">
              <a:rPr lang="ko-KR" altLang="en-US" smtClean="0"/>
              <a:pPr/>
              <a:t>9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74857B7-A5B5-4E54-9475-A6BA24D4FCD9}"/>
              </a:ext>
            </a:extLst>
          </p:cNvPr>
          <p:cNvGrpSpPr/>
          <p:nvPr/>
        </p:nvGrpSpPr>
        <p:grpSpPr>
          <a:xfrm>
            <a:off x="5410474" y="1297103"/>
            <a:ext cx="3247624" cy="5040312"/>
            <a:chOff x="5428946" y="1149327"/>
            <a:chExt cx="3247624" cy="5040312"/>
          </a:xfrm>
        </p:grpSpPr>
        <p:pic>
          <p:nvPicPr>
            <p:cNvPr id="5" name="그림 4">
              <a:extLst>
                <a:ext uri="{FF2B5EF4-FFF2-40B4-BE49-F238E27FC236}">
                  <a16:creationId xmlns:a16="http://schemas.microsoft.com/office/drawing/2014/main" id="{CCBAF432-DA67-4280-A01A-4D413C8BEE8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428946" y="1149327"/>
              <a:ext cx="3247624" cy="5040312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4B3AACBA-4A76-4E19-9043-1DC0E36E5CC6}"/>
                </a:ext>
              </a:extLst>
            </p:cNvPr>
            <p:cNvSpPr/>
            <p:nvPr/>
          </p:nvSpPr>
          <p:spPr>
            <a:xfrm>
              <a:off x="5634180" y="3038349"/>
              <a:ext cx="2355274" cy="286741"/>
            </a:xfrm>
            <a:prstGeom prst="rect">
              <a:avLst/>
            </a:prstGeom>
            <a:noFill/>
            <a:ln w="57150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542721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사용자 지정 1">
      <a:majorFont>
        <a:latin typeface="Times New Roman"/>
        <a:ea typeface="맑은 고딕"/>
        <a:cs typeface=""/>
      </a:majorFont>
      <a:minorFont>
        <a:latin typeface="Times New Roman"/>
        <a:ea typeface="맑은 고딕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프레젠테이션1" id="{132F5308-C16B-475C-8D89-D4B83C42F809}" vid="{66A60C0B-2D91-4D9C-9076-78246A5FA2A7}"/>
    </a:ext>
  </a:extLst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1C3D62"/>
      </a:dk2>
      <a:lt2>
        <a:srgbClr val="E3DCC1"/>
      </a:lt2>
      <a:accent1>
        <a:srgbClr val="315F97"/>
      </a:accent1>
      <a:accent2>
        <a:srgbClr val="C75252"/>
      </a:accent2>
      <a:accent3>
        <a:srgbClr val="E9AE2B"/>
      </a:accent3>
      <a:accent4>
        <a:srgbClr val="699B37"/>
      </a:accent4>
      <a:accent5>
        <a:srgbClr val="358791"/>
      </a:accent5>
      <a:accent6>
        <a:srgbClr val="CA56A7"/>
      </a:accent6>
      <a:hlink>
        <a:srgbClr val="0000FF"/>
      </a:hlink>
      <a:folHlink>
        <a:srgbClr val="800080"/>
      </a:folHlink>
    </a:clrScheme>
    <a:fontScheme name="한컴오피스">
      <a:majorFont>
        <a:latin typeface="함초롬돋움"/>
        <a:ea typeface="함초롬돋움"/>
        <a:cs typeface=""/>
      </a:majorFont>
      <a:minorFont>
        <a:latin typeface="함초롬돋움"/>
        <a:ea typeface="함초롬돋움"/>
        <a:cs typeface="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254632B1E9ED6341A538302922200B32" ma:contentTypeVersion="9" ma:contentTypeDescription="새 문서를 만듭니다." ma:contentTypeScope="" ma:versionID="bc4de6e191d4206286db5973e485a4c1">
  <xsd:schema xmlns:xsd="http://www.w3.org/2001/XMLSchema" xmlns:xs="http://www.w3.org/2001/XMLSchema" xmlns:p="http://schemas.microsoft.com/office/2006/metadata/properties" xmlns:ns3="68f0efa0-1ed4-4e90-9211-2a78ccb05e85" xmlns:ns4="1bb132c5-2bc5-44a4-8c30-ffab3e38f05a" targetNamespace="http://schemas.microsoft.com/office/2006/metadata/properties" ma:root="true" ma:fieldsID="030c1adb9ce781f77c679bb8f581285a" ns3:_="" ns4:_="">
    <xsd:import namespace="68f0efa0-1ed4-4e90-9211-2a78ccb05e85"/>
    <xsd:import namespace="1bb132c5-2bc5-44a4-8c30-ffab3e38f05a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GenerationTime" minOccurs="0"/>
                <xsd:element ref="ns3:MediaServiceEventHashCode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8f0efa0-1ed4-4e90-9211-2a78ccb05e8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bb132c5-2bc5-44a4-8c30-ffab3e38f05a" elementFormDefault="qualified">
    <xsd:import namespace="http://schemas.microsoft.com/office/2006/documentManagement/types"/>
    <xsd:import namespace="http://schemas.microsoft.com/office/infopath/2007/PartnerControls"/>
    <xsd:element name="SharedWithUsers" ma:index="11" nillable="true" ma:displayName="공유 대상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2" nillable="true" ma:displayName="세부 정보 공유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3" nillable="true" ma:displayName="힌트 해시 공유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787B776-EB44-45F3-816B-7C9F121EAE43}">
  <ds:schemaRefs>
    <ds:schemaRef ds:uri="1bb132c5-2bc5-44a4-8c30-ffab3e38f05a"/>
    <ds:schemaRef ds:uri="68f0efa0-1ed4-4e90-9211-2a78ccb05e8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0/xmlns/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F65662A-42D5-4B64-BA49-4EB0307218D0}">
  <ds:schemaRefs>
    <ds:schemaRef ds:uri="http://schemas.microsoft.com/office/2006/metadata/properties"/>
    <ds:schemaRef ds:uri="http://schemas.microsoft.com/office/infopath/2007/PartnerControls"/>
    <ds:schemaRef ds:uri="http://www.w3.org/2000/xmlns/"/>
  </ds:schemaRefs>
</ds:datastoreItem>
</file>

<file path=customXml/itemProps3.xml><?xml version="1.0" encoding="utf-8"?>
<ds:datastoreItem xmlns:ds="http://schemas.openxmlformats.org/officeDocument/2006/customXml" ds:itemID="{A2BAB8B7-48DC-4925-95E1-82AA7F88A6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MediaLab (1)</Template>
  <TotalTime>553</TotalTime>
  <Words>602</Words>
  <Application>Microsoft Office PowerPoint</Application>
  <PresentationFormat>화면 슬라이드 쇼(4:3)</PresentationFormat>
  <Paragraphs>114</Paragraphs>
  <Slides>18</Slides>
  <Notes>6</Notes>
  <HiddenSlides>0</HiddenSlides>
  <MMClips>4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5" baseType="lpstr">
      <vt:lpstr>Consolas</vt:lpstr>
      <vt:lpstr>Times New Roman</vt:lpstr>
      <vt:lpstr>Wingdings</vt:lpstr>
      <vt:lpstr>맑은 고딕</vt:lpstr>
      <vt:lpstr>함초롬돋움</vt:lpstr>
      <vt:lpstr>Arial</vt:lpstr>
      <vt:lpstr>Office 테마</vt:lpstr>
      <vt:lpstr>Homework 1</vt:lpstr>
      <vt:lpstr>Goal</vt:lpstr>
      <vt:lpstr>Android Studio</vt:lpstr>
      <vt:lpstr>Android SDK</vt:lpstr>
      <vt:lpstr>Android SDK</vt:lpstr>
      <vt:lpstr>Android SDK</vt:lpstr>
      <vt:lpstr>Android SDK</vt:lpstr>
      <vt:lpstr>Gradle Sync</vt:lpstr>
      <vt:lpstr>Gradle Sync</vt:lpstr>
      <vt:lpstr>Problem 1</vt:lpstr>
      <vt:lpstr>Problem 1</vt:lpstr>
      <vt:lpstr>Problem 2</vt:lpstr>
      <vt:lpstr>Problem 2</vt:lpstr>
      <vt:lpstr>Problem 3 </vt:lpstr>
      <vt:lpstr>Problem 3</vt:lpstr>
      <vt:lpstr>GLM Library</vt:lpstr>
      <vt:lpstr>Debugging</vt:lpstr>
      <vt:lpstr>Submission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Kevin Yu</dc:creator>
  <cp:lastModifiedBy>하정호[ 대학원석사과정재학 / 컴퓨터학과 ]</cp:lastModifiedBy>
  <cp:revision>58</cp:revision>
  <cp:lastPrinted>2014-10-15T06:18:18Z</cp:lastPrinted>
  <dcterms:created xsi:type="dcterms:W3CDTF">2016-09-11T06:46:54Z</dcterms:created>
  <dcterms:modified xsi:type="dcterms:W3CDTF">2023-04-01T13:55:44Z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0x010100254632B1E9ED6341A538302922200B32</vt:lpwstr>
  </property>
</Properties>
</file>